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5"/>
  </p:notesMasterIdLst>
  <p:sldIdLst>
    <p:sldId id="496" r:id="rId2"/>
    <p:sldId id="535" r:id="rId3"/>
    <p:sldId id="499" r:id="rId4"/>
    <p:sldId id="502" r:id="rId5"/>
    <p:sldId id="501" r:id="rId6"/>
    <p:sldId id="503" r:id="rId7"/>
    <p:sldId id="508" r:id="rId8"/>
    <p:sldId id="510" r:id="rId9"/>
    <p:sldId id="522" r:id="rId10"/>
    <p:sldId id="525" r:id="rId11"/>
    <p:sldId id="528" r:id="rId12"/>
    <p:sldId id="532" r:id="rId13"/>
    <p:sldId id="53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90">
          <p15:clr>
            <a:srgbClr val="A4A3A4"/>
          </p15:clr>
        </p15:guide>
        <p15:guide id="2" pos="54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Sharp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4BACC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6" autoAdjust="0"/>
    <p:restoredTop sz="94434" autoAdjust="0"/>
  </p:normalViewPr>
  <p:slideViewPr>
    <p:cSldViewPr snapToGrid="0" snapToObjects="1" showGuides="1">
      <p:cViewPr varScale="1">
        <p:scale>
          <a:sx n="81" d="100"/>
          <a:sy n="81" d="100"/>
        </p:scale>
        <p:origin x="1841" y="34"/>
      </p:cViewPr>
      <p:guideLst>
        <p:guide orient="horz" pos="490"/>
        <p:guide pos="54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17T13:37:17.329" idx="1">
    <p:pos x="10" y="10"/>
    <p:text>This is the same as the one in our book, but it's not the same as the one in the refernce. The date in the 'history' field should be 2013 - see original handover of figure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17T13:50:48.338" idx="4">
    <p:pos x="400" y="686"/>
    <p:text>Replace this image with one from figure 10.4 (a)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83A1-C86B-4A11-9B81-395DC2B0D2DB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8C7A-E293-4D1B-820F-D27EDC2DA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33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F2D46C-139E-2F4F-8987-EC36C117A5B1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9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www.id-book.com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9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38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4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9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D96E9-0D19-3C43-BCC0-58C11E64476D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24F57-0163-2D43-A663-D84529519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omments" Target="../comments/commen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9087" y="4581128"/>
            <a:ext cx="65630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ESTABLISHING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71185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title"/>
          </p:nvPr>
        </p:nvSpPr>
        <p:spPr>
          <a:xfrm>
            <a:off x="904812" y="184614"/>
            <a:ext cx="7399463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Use case for travel organizer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317500" y="980728"/>
            <a:ext cx="8574088" cy="526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1. The system displays options for investigating visa and vaccination requirements.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2. The user chooses the option to find out about visa requirements.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3. The system prompts user for the name of the destination country.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4. The user enters the country</a:t>
            </a:r>
            <a:r>
              <a:rPr lang="ja-JP" altLang="en-GB" sz="2000" dirty="0">
                <a:solidFill>
                  <a:srgbClr val="7030A0"/>
                </a:solidFill>
                <a:latin typeface="Liberation Sans"/>
              </a:rPr>
              <a:t>’</a:t>
            </a:r>
            <a:r>
              <a:rPr lang="en-GB" sz="2000" dirty="0">
                <a:solidFill>
                  <a:srgbClr val="7030A0"/>
                </a:solidFill>
                <a:latin typeface="Liberation Sans"/>
              </a:rPr>
              <a:t>s name.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5. The system checks that the country is valid.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6. The system prompts the user for her nationality.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7. The user enters her nationality.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8. The system checks the visa requirements of the entered country for a passport holder of her nationality.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9. The system displays the visa requirements.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10. The system displays the option to print out the visa requirements.</a:t>
            </a:r>
          </a:p>
          <a:p>
            <a:pPr eaLnBrk="0" hangingPunct="0">
              <a:lnSpc>
                <a:spcPct val="130000"/>
              </a:lnSpc>
            </a:pPr>
            <a:r>
              <a:rPr lang="en-GB" sz="2000" dirty="0">
                <a:solidFill>
                  <a:srgbClr val="7030A0"/>
                </a:solidFill>
                <a:latin typeface="Liberation Sans"/>
              </a:rPr>
              <a:t>11. The user chooses to print the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10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231737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2800" dirty="0">
                <a:latin typeface="Liberation Sans"/>
              </a:rPr>
              <a:t>Example essential use case for travel organizer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4175" y="1628775"/>
            <a:ext cx="8510588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/>
            <a:r>
              <a:rPr lang="en-GB" sz="2000" dirty="0">
                <a:solidFill>
                  <a:srgbClr val="7030A0"/>
                </a:solidFill>
                <a:latin typeface="Liberation Sans"/>
              </a:rPr>
              <a:t>retrieve Visa</a:t>
            </a:r>
          </a:p>
          <a:p>
            <a:pPr eaLnBrk="0" hangingPunct="0"/>
            <a:endParaRPr lang="en-GB" sz="2000" u="sng" dirty="0">
              <a:solidFill>
                <a:srgbClr val="7030A0"/>
              </a:solidFill>
              <a:latin typeface="Liberation Sans"/>
            </a:endParaRPr>
          </a:p>
          <a:p>
            <a:pPr eaLnBrk="0" hangingPunct="0"/>
            <a:r>
              <a:rPr lang="en-GB" sz="2000" u="sng" dirty="0">
                <a:solidFill>
                  <a:srgbClr val="7030A0"/>
                </a:solidFill>
                <a:latin typeface="Liberation Sans"/>
              </a:rPr>
              <a:t>USER INTENTION			SYSTEM RESPONSIBILITY</a:t>
            </a:r>
            <a:br>
              <a:rPr lang="en-GB" sz="2000" u="sng" dirty="0">
                <a:solidFill>
                  <a:srgbClr val="7030A0"/>
                </a:solidFill>
                <a:latin typeface="Liberation Sans"/>
              </a:rPr>
            </a:br>
            <a:endParaRPr lang="en-GB" sz="2000" u="sng" dirty="0">
              <a:solidFill>
                <a:srgbClr val="7030A0"/>
              </a:solidFill>
              <a:latin typeface="Liberation Sans"/>
            </a:endParaRPr>
          </a:p>
          <a:p>
            <a:pPr eaLnBrk="0" hangingPunct="0"/>
            <a:r>
              <a:rPr lang="en-GB" sz="2000" dirty="0">
                <a:solidFill>
                  <a:srgbClr val="7030A0"/>
                </a:solidFill>
                <a:latin typeface="Liberation Sans"/>
              </a:rPr>
              <a:t>find visa requirements			request destination and 						             nationality					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supply required information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					obtain appropriate visa info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obtain copy of visa info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					offer info in different formats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choose suitable format</a:t>
            </a:r>
            <a:br>
              <a:rPr lang="en-GB" sz="2000" dirty="0">
                <a:solidFill>
                  <a:srgbClr val="7030A0"/>
                </a:solidFill>
                <a:latin typeface="Liberation Sans"/>
              </a:rPr>
            </a:br>
            <a:r>
              <a:rPr lang="en-GB" sz="2000" dirty="0">
                <a:solidFill>
                  <a:srgbClr val="7030A0"/>
                </a:solidFill>
                <a:latin typeface="Liberation Sans"/>
              </a:rPr>
              <a:t>					provide info in chosen format</a:t>
            </a:r>
            <a:endParaRPr lang="en-US" sz="2000" dirty="0">
              <a:solidFill>
                <a:srgbClr val="7030A0"/>
              </a:solidFill>
              <a:latin typeface="Liberation Sans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92125" y="6324600"/>
            <a:ext cx="8370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11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5873562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773113" y="228600"/>
            <a:ext cx="7623175" cy="1187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/>
              <a:t>Example Hierarchical Task Analysis (graphical)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12</a:t>
            </a:fld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56984" cy="391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6893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Summary</a:t>
            </a:r>
            <a:endParaRPr lang="en-GB" sz="44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7772400" cy="5733256"/>
          </a:xfrm>
        </p:spPr>
        <p:txBody>
          <a:bodyPr>
            <a:noAutofit/>
          </a:bodyPr>
          <a:lstStyle/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Getting requirements right is crucial</a:t>
            </a: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There are different kinds of requirement, each is significant for interaction design</a:t>
            </a: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The most commonly-used techniques for data gathering are: questionnaires, interviews, focus groups, direct observation, studying documentation and researching similar products</a:t>
            </a: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Scenarios, use cases and essential use cases can be used to articulate existing and envisioned work practices.</a:t>
            </a: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endParaRPr lang="en-US" sz="2400" dirty="0">
              <a:solidFill>
                <a:srgbClr val="7030A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Task analysis techniques such as HTA help to investigate existing systems and practices</a:t>
            </a:r>
            <a:endParaRPr lang="en-GB" sz="240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13</a:t>
            </a:fld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5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703263" y="260648"/>
            <a:ext cx="7772400" cy="1187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dirty="0">
                <a:latin typeface="Liberation Sans"/>
              </a:rPr>
              <a:t>A simple interaction design lifecycle model</a:t>
            </a:r>
            <a:endParaRPr lang="en-US" sz="3600" i="1" dirty="0">
              <a:latin typeface="Liberation Sans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119014" y="1723202"/>
            <a:ext cx="48782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US" dirty="0">
                <a:solidFill>
                  <a:srgbClr val="7030A0"/>
                </a:solidFill>
                <a:latin typeface="Liberation Sans"/>
              </a:rPr>
              <a:t>Exemplifies a user-centered design approach </a:t>
            </a:r>
          </a:p>
        </p:txBody>
      </p:sp>
      <p:sp>
        <p:nvSpPr>
          <p:cNvPr id="20488" name="Rectangle 8"/>
          <p:cNvSpPr>
            <a:spLocks noGrp="1" noChangeArrowheads="1"/>
          </p:cNvSpPr>
          <p:nvPr>
            <p:ph idx="1"/>
          </p:nvPr>
        </p:nvSpPr>
        <p:spPr>
          <a:xfrm>
            <a:off x="313184" y="1648762"/>
            <a:ext cx="8229600" cy="4525963"/>
          </a:xfrm>
        </p:spPr>
        <p:txBody>
          <a:bodyPr/>
          <a:lstStyle/>
          <a:p>
            <a:endParaRPr lang="en-US" dirty="0">
              <a:latin typeface="Liberation Sans"/>
            </a:endParaRPr>
          </a:p>
          <a:p>
            <a:pPr marL="0" indent="0">
              <a:buNone/>
            </a:pPr>
            <a:endParaRPr lang="en-US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2534"/>
            <a:ext cx="7776864" cy="441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753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09562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2699"/>
            <a:ext cx="8229600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What, how and why?</a:t>
            </a:r>
            <a:r>
              <a:rPr lang="en-GB" sz="4400" i="1">
                <a:latin typeface="Liberation Sans"/>
              </a:rPr>
              <a:t> </a:t>
            </a:r>
            <a:endParaRPr lang="en-US" sz="4400" i="1">
              <a:latin typeface="Liberation San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 dirty="0">
              <a:solidFill>
                <a:srgbClr val="000000"/>
              </a:solidFill>
              <a:latin typeface="Liberation Sans"/>
            </a:endParaRPr>
          </a:p>
          <a:p>
            <a:endParaRPr lang="en-US" sz="2800" dirty="0">
              <a:latin typeface="Liberation San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>
              <a:latin typeface="Liberation San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86024" y="1642044"/>
            <a:ext cx="3024336" cy="38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57200" indent="-4572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Why bother?</a:t>
            </a:r>
          </a:p>
          <a:p>
            <a:pPr lvl="1" eaLnBrk="0" hangingPunct="0">
              <a:spcBef>
                <a:spcPts val="600"/>
              </a:spcBef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Requirements definition is the stage where failure occurs most commonly</a:t>
            </a:r>
            <a:endParaRPr lang="en-US" sz="2800" dirty="0">
              <a:solidFill>
                <a:srgbClr val="7030A0"/>
              </a:solidFill>
              <a:latin typeface="Liberation Sans"/>
            </a:endParaRPr>
          </a:p>
          <a:p>
            <a:pPr lvl="1" eaLnBrk="0" hangingPunct="0">
              <a:spcBef>
                <a:spcPts val="600"/>
              </a:spcBef>
            </a:pPr>
            <a:endParaRPr lang="en-US" sz="2800" u="sng" dirty="0">
              <a:latin typeface="Liberation Sans"/>
            </a:endParaRPr>
          </a:p>
          <a:p>
            <a:pPr eaLnBrk="0" hangingPunct="0"/>
            <a:endParaRPr lang="en-US" sz="2800" dirty="0">
              <a:latin typeface="Liberation Sans"/>
            </a:endParaRPr>
          </a:p>
        </p:txBody>
      </p:sp>
      <p:pic>
        <p:nvPicPr>
          <p:cNvPr id="10250" name="Picture 10" descr="10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896" y="1348441"/>
            <a:ext cx="5099744" cy="41440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454417" y="5530798"/>
            <a:ext cx="678021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Getting requirements right is </a:t>
            </a:r>
            <a:r>
              <a:rPr lang="en-GB" sz="2800" u="sng" dirty="0">
                <a:solidFill>
                  <a:srgbClr val="7030A0"/>
                </a:solidFill>
                <a:latin typeface="Liberation Sans"/>
              </a:rPr>
              <a:t>crucial</a:t>
            </a:r>
            <a:endParaRPr lang="en-US" sz="2800" u="sng" dirty="0">
              <a:solidFill>
                <a:srgbClr val="7030A0"/>
              </a:solidFill>
              <a:latin typeface="Liberation Sans"/>
            </a:endParaRPr>
          </a:p>
          <a:p>
            <a:pPr eaLnBrk="0" hangingPunct="0"/>
            <a:endParaRPr lang="en-US" sz="2800" dirty="0">
              <a:solidFill>
                <a:srgbClr val="7030A0"/>
              </a:solidFill>
              <a:latin typeface="Liberation Sans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483005" y="6477000"/>
            <a:ext cx="586408" cy="3492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pPr/>
              <a:t>3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3938147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1187624" y="476672"/>
            <a:ext cx="7175500" cy="705321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000" dirty="0" err="1"/>
              <a:t>Volere</a:t>
            </a:r>
            <a:r>
              <a:rPr lang="en-US" sz="4000" dirty="0"/>
              <a:t> requirements template</a:t>
            </a:r>
            <a:r>
              <a:rPr lang="en-GB" sz="4000" i="1" dirty="0"/>
              <a:t> </a:t>
            </a:r>
            <a:endParaRPr lang="en-US" sz="4000" i="1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44550" y="9906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6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/>
          </a:p>
        </p:txBody>
      </p:sp>
      <p:pic>
        <p:nvPicPr>
          <p:cNvPr id="45066" name="Picture 10" descr="table_10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4"/>
          <a:stretch>
            <a:fillRect/>
          </a:stretch>
        </p:blipFill>
        <p:spPr bwMode="auto">
          <a:xfrm>
            <a:off x="275432" y="1424393"/>
            <a:ext cx="8593135" cy="484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4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6003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332656"/>
            <a:ext cx="7175500" cy="7588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400" dirty="0" err="1"/>
              <a:t>Volere</a:t>
            </a:r>
            <a:r>
              <a:rPr lang="en-US" sz="4400" dirty="0"/>
              <a:t> shell</a:t>
            </a:r>
            <a:r>
              <a:rPr lang="en-GB" sz="4400" i="1" dirty="0"/>
              <a:t> </a:t>
            </a:r>
            <a:endParaRPr lang="en-US" sz="4400" i="1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44550" y="9906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69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/>
          </a:p>
        </p:txBody>
      </p:sp>
      <p:pic>
        <p:nvPicPr>
          <p:cNvPr id="11274" name="Picture 10" descr="fig_10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354981"/>
            <a:ext cx="8292229" cy="487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5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86778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639803" y="351574"/>
            <a:ext cx="7870745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Different kinds of requirements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50850" y="1341438"/>
            <a:ext cx="8441630" cy="467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GB" sz="2400" dirty="0">
              <a:solidFill>
                <a:schemeClr val="accent1"/>
              </a:solidFill>
              <a:latin typeface="Liberatio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6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12951867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58205" y="260648"/>
            <a:ext cx="788356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ctr"/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What are the users</a:t>
            </a:r>
            <a:r>
              <a:rPr lang="ja-JP" altLang="en-GB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’</a:t>
            </a:r>
            <a:r>
              <a:rPr lang="en-GB" sz="40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 capabilities? </a:t>
            </a:r>
            <a:endParaRPr lang="en-US" sz="4000" i="1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990600" y="1066800"/>
            <a:ext cx="7543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0000"/>
              </a:solidFill>
              <a:latin typeface="Liberation San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rgbClr val="0070C0"/>
              </a:solidFill>
              <a:latin typeface="Liberation Sans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5288" y="1007533"/>
            <a:ext cx="8534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Aft>
                <a:spcPts val="600"/>
              </a:spcAft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Humans vary in many dimensions:</a:t>
            </a:r>
            <a:r>
              <a:rPr lang="en-GB" sz="2000" dirty="0">
                <a:solidFill>
                  <a:srgbClr val="7030A0"/>
                </a:solidFill>
                <a:latin typeface="Liberation Sans"/>
              </a:rPr>
              <a:t> </a:t>
            </a: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size of hands may affect the size and positioning of input buttons </a:t>
            </a: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endParaRPr lang="en-GB" sz="1000" dirty="0">
              <a:solidFill>
                <a:schemeClr val="accent1"/>
              </a:solidFill>
              <a:latin typeface="Liberation Sans"/>
            </a:endParaRP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motor abilities may affect the suitability of certain input and output devices </a:t>
            </a:r>
          </a:p>
          <a:p>
            <a:pPr lvl="1" eaLnBrk="0" hangingPunct="0">
              <a:spcAft>
                <a:spcPts val="600"/>
              </a:spcAft>
            </a:pPr>
            <a:endParaRPr lang="en-GB" sz="1000" dirty="0">
              <a:solidFill>
                <a:schemeClr val="accent1"/>
              </a:solidFill>
              <a:latin typeface="Liberation Sans"/>
            </a:endParaRP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height if designing a physical kiosk </a:t>
            </a: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endParaRPr lang="en-GB" sz="1000" dirty="0">
              <a:solidFill>
                <a:schemeClr val="accent1"/>
              </a:solidFill>
              <a:latin typeface="Liberation Sans"/>
            </a:endParaRP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strength - a child</a:t>
            </a:r>
            <a:r>
              <a:rPr lang="ja-JP" altLang="en-GB" sz="2000" dirty="0">
                <a:solidFill>
                  <a:schemeClr val="accent1"/>
                </a:solidFill>
                <a:latin typeface="Liberation Sans"/>
              </a:rPr>
              <a:t>’</a:t>
            </a: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s toy requires little strength to operate, but greater strength to change batteries</a:t>
            </a: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endParaRPr lang="en-GB" sz="1000" dirty="0">
              <a:solidFill>
                <a:schemeClr val="accent1"/>
              </a:solidFill>
              <a:latin typeface="Liberation Sans"/>
            </a:endParaRPr>
          </a:p>
          <a:p>
            <a:pPr lvl="1" eaLnBrk="0" hangingPunct="0">
              <a:spcAft>
                <a:spcPts val="600"/>
              </a:spcAft>
              <a:buFontTx/>
              <a:buChar char="—"/>
            </a:pPr>
            <a:r>
              <a:rPr lang="en-GB" sz="2000" dirty="0">
                <a:solidFill>
                  <a:schemeClr val="accent1"/>
                </a:solidFill>
                <a:latin typeface="Liberation Sans"/>
              </a:rPr>
              <a:t> disabilities (e.g. sight, hearing, dexterity)</a:t>
            </a:r>
            <a:endParaRPr lang="en-US" sz="2000" dirty="0">
              <a:solidFill>
                <a:schemeClr val="accent1"/>
              </a:solidFill>
              <a:latin typeface="Liberation Sans"/>
            </a:endParaRP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30738"/>
            <a:ext cx="2662237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1524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7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53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60473"/>
            <a:ext cx="4683125" cy="1143000"/>
          </a:xfrm>
        </p:spPr>
        <p:txBody>
          <a:bodyPr>
            <a:normAutofit/>
          </a:bodyPr>
          <a:lstStyle/>
          <a:p>
            <a:r>
              <a:rPr lang="en-GB" dirty="0"/>
              <a:t>Example Persona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42"/>
          <a:stretch>
            <a:fillRect/>
          </a:stretch>
        </p:blipFill>
        <p:spPr bwMode="auto">
          <a:xfrm>
            <a:off x="1331640" y="1124744"/>
            <a:ext cx="6499225" cy="519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8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33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>
          <a:xfrm>
            <a:off x="2284514" y="462699"/>
            <a:ext cx="4574971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Task descriptions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lnSpcReduction="10000"/>
          </a:bodyPr>
          <a:lstStyle/>
          <a:p>
            <a:pPr marL="261938" indent="-261938" eaLnBrk="0" hangingPunct="0"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Scenarios</a:t>
            </a:r>
          </a:p>
          <a:p>
            <a:pPr marL="261938" indent="-261938" eaLnBrk="0" hangingPunct="0">
              <a:buFontTx/>
              <a:buChar char="•"/>
            </a:pPr>
            <a:endParaRPr lang="en-US" sz="400" dirty="0">
              <a:solidFill>
                <a:srgbClr val="7030A0"/>
              </a:solidFill>
              <a:latin typeface="Liberation Sans"/>
            </a:endParaRPr>
          </a:p>
          <a:p>
            <a:pPr marL="906463" lvl="1" indent="-369888" eaLnBrk="0" hangingPunct="0">
              <a:buFont typeface="Verdana" charset="0"/>
              <a:buChar char="―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an informal narrative story, simple, ‘natural’, personal, not </a:t>
            </a:r>
            <a:r>
              <a:rPr lang="en-US" sz="2400" dirty="0" err="1">
                <a:solidFill>
                  <a:schemeClr val="accent1"/>
                </a:solidFill>
                <a:latin typeface="Liberation Sans"/>
              </a:rPr>
              <a:t>generalisable</a:t>
            </a:r>
            <a:endParaRPr lang="en-US" sz="2400" dirty="0">
              <a:solidFill>
                <a:schemeClr val="accent1"/>
              </a:solidFill>
              <a:latin typeface="Liberation Sans"/>
            </a:endParaRPr>
          </a:p>
          <a:p>
            <a:pPr marL="906463" lvl="1" indent="-369888" eaLnBrk="0" hangingPunct="0"/>
            <a:endParaRPr lang="en-US" sz="700" dirty="0">
              <a:latin typeface="Liberation Sans"/>
            </a:endParaRPr>
          </a:p>
          <a:p>
            <a:pPr marL="261938" indent="-261938" eaLnBrk="0" hangingPunct="0"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Use cases</a:t>
            </a:r>
          </a:p>
          <a:p>
            <a:pPr marL="261938" indent="-261938" eaLnBrk="0" hangingPunct="0">
              <a:buFontTx/>
              <a:buChar char="•"/>
            </a:pPr>
            <a:endParaRPr lang="en-US" sz="400" dirty="0">
              <a:solidFill>
                <a:srgbClr val="7030A0"/>
              </a:solidFill>
              <a:latin typeface="Liberation Sans"/>
            </a:endParaRPr>
          </a:p>
          <a:p>
            <a:pPr marL="906463" lvl="1" indent="-369888" eaLnBrk="0" hangingPunct="0">
              <a:buFontTx/>
              <a:buChar char="—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assume interaction with a system</a:t>
            </a:r>
          </a:p>
          <a:p>
            <a:pPr marL="906463" lvl="1" indent="-369888" eaLnBrk="0" hangingPunct="0">
              <a:buFontTx/>
              <a:buChar char="—"/>
            </a:pPr>
            <a:endParaRPr lang="en-US" sz="400" dirty="0">
              <a:solidFill>
                <a:schemeClr val="accent1"/>
              </a:solidFill>
              <a:latin typeface="Liberation Sans"/>
            </a:endParaRPr>
          </a:p>
          <a:p>
            <a:pPr marL="906463" lvl="1" indent="-369888" eaLnBrk="0" hangingPunct="0">
              <a:buFontTx/>
              <a:buChar char="—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assume detailed understanding of the interaction</a:t>
            </a:r>
          </a:p>
          <a:p>
            <a:pPr marL="906463" lvl="1" indent="-369888" eaLnBrk="0" hangingPunct="0">
              <a:buFontTx/>
              <a:buChar char="—"/>
            </a:pPr>
            <a:endParaRPr lang="en-US" sz="400" dirty="0">
              <a:solidFill>
                <a:schemeClr val="accent1"/>
              </a:solidFill>
              <a:latin typeface="Liberation Sans"/>
            </a:endParaRPr>
          </a:p>
          <a:p>
            <a:pPr marL="906463" lvl="1" indent="-369888" eaLnBrk="0" hangingPunct="0">
              <a:buFontTx/>
              <a:buChar char="—"/>
            </a:pPr>
            <a:endParaRPr lang="en-US" sz="700" dirty="0">
              <a:latin typeface="Liberation Sans"/>
            </a:endParaRPr>
          </a:p>
          <a:p>
            <a:pPr marL="261938" indent="-261938" eaLnBrk="0" hangingPunct="0">
              <a:buFontTx/>
              <a:buChar char="•"/>
            </a:pPr>
            <a:r>
              <a:rPr lang="en-US" sz="2800" dirty="0">
                <a:solidFill>
                  <a:srgbClr val="7030A0"/>
                </a:solidFill>
                <a:latin typeface="Liberation Sans"/>
              </a:rPr>
              <a:t>Essential use cases</a:t>
            </a:r>
          </a:p>
          <a:p>
            <a:pPr marL="906463" lvl="1" indent="-369888" eaLnBrk="0" hangingPunct="0">
              <a:buFontTx/>
              <a:buChar char="—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abstract away from the details</a:t>
            </a:r>
          </a:p>
          <a:p>
            <a:pPr marL="906463" lvl="1" indent="-369888" eaLnBrk="0" hangingPunct="0">
              <a:buFontTx/>
              <a:buChar char="—"/>
            </a:pPr>
            <a:endParaRPr lang="en-US" sz="400" dirty="0">
              <a:solidFill>
                <a:schemeClr val="accent1"/>
              </a:solidFill>
              <a:latin typeface="Liberation Sans"/>
            </a:endParaRPr>
          </a:p>
          <a:p>
            <a:pPr marL="906463" lvl="1" indent="-369888" eaLnBrk="0" hangingPunct="0">
              <a:buFontTx/>
              <a:buChar char="—"/>
            </a:pP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does not have the same assumptions as use cases</a:t>
            </a: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2339752" y="1556792"/>
            <a:ext cx="80883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61938" indent="-261938" eaLnBrk="0" hangingPunct="0"/>
            <a:endParaRPr lang="en-US" sz="2400" dirty="0">
              <a:latin typeface="Liberatio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9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73254090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cf51ce5-b801-4c94-a000-7bb575ce2f2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abd874-2916-415f-a175-d2c3882318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fc9ac07-357b-4887-8b4d-5d9e142d9d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421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游ゴシック</vt:lpstr>
      <vt:lpstr>Arial</vt:lpstr>
      <vt:lpstr>Calibri</vt:lpstr>
      <vt:lpstr>Calibri Light</vt:lpstr>
      <vt:lpstr>Liberation Sans</vt:lpstr>
      <vt:lpstr>Verdana</vt:lpstr>
      <vt:lpstr>Office Theme</vt:lpstr>
      <vt:lpstr>PowerPoint Presentation</vt:lpstr>
      <vt:lpstr>A simple interaction design lifecycle model</vt:lpstr>
      <vt:lpstr>What, how and why? </vt:lpstr>
      <vt:lpstr>Volere requirements template </vt:lpstr>
      <vt:lpstr>Volere shell </vt:lpstr>
      <vt:lpstr>Different kinds of requirements</vt:lpstr>
      <vt:lpstr>PowerPoint Presentation</vt:lpstr>
      <vt:lpstr>Example Persona</vt:lpstr>
      <vt:lpstr>Task descriptions</vt:lpstr>
      <vt:lpstr>Use case for travel organizer</vt:lpstr>
      <vt:lpstr>Example essential use case for travel organizer</vt:lpstr>
      <vt:lpstr>Example Hierarchical Task Analysis (graphical)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Opening/Closing Title</dc:title>
  <dc:creator>Katie</dc:creator>
  <cp:lastModifiedBy>John Krantz</cp:lastModifiedBy>
  <cp:revision>181</cp:revision>
  <dcterms:created xsi:type="dcterms:W3CDTF">2015-04-14T14:31:50Z</dcterms:created>
  <dcterms:modified xsi:type="dcterms:W3CDTF">2017-05-21T19:47:35Z</dcterms:modified>
</cp:coreProperties>
</file>