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7" r:id="rId4"/>
    <p:sldId id="263" r:id="rId5"/>
    <p:sldId id="260" r:id="rId6"/>
    <p:sldId id="261" r:id="rId7"/>
    <p:sldId id="262" r:id="rId8"/>
    <p:sldId id="264" r:id="rId9"/>
    <p:sldId id="265" r:id="rId10"/>
    <p:sldId id="268" r:id="rId11"/>
    <p:sldId id="266" r:id="rId12"/>
    <p:sldId id="269" r:id="rId13"/>
    <p:sldId id="270" r:id="rId14"/>
    <p:sldId id="271" r:id="rId15"/>
    <p:sldId id="272" r:id="rId16"/>
    <p:sldId id="273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6D86-0C27-42F1-A631-B0323C14B12B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4C07-9FAC-458D-9193-CBB40B6CA0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985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6D86-0C27-42F1-A631-B0323C14B12B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4C07-9FAC-458D-9193-CBB40B6CA0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743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6D86-0C27-42F1-A631-B0323C14B12B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4C07-9FAC-458D-9193-CBB40B6CA0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750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6D86-0C27-42F1-A631-B0323C14B12B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4C07-9FAC-458D-9193-CBB40B6CA0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1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6D86-0C27-42F1-A631-B0323C14B12B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4C07-9FAC-458D-9193-CBB40B6CA0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372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6D86-0C27-42F1-A631-B0323C14B12B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4C07-9FAC-458D-9193-CBB40B6CA0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654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6D86-0C27-42F1-A631-B0323C14B12B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4C07-9FAC-458D-9193-CBB40B6CA0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28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6D86-0C27-42F1-A631-B0323C14B12B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4C07-9FAC-458D-9193-CBB40B6CA0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826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6D86-0C27-42F1-A631-B0323C14B12B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4C07-9FAC-458D-9193-CBB40B6CA0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315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6D86-0C27-42F1-A631-B0323C14B12B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4C07-9FAC-458D-9193-CBB40B6CA0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993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6D86-0C27-42F1-A631-B0323C14B12B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4C07-9FAC-458D-9193-CBB40B6CA0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651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86D86-0C27-42F1-A631-B0323C14B12B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14C07-9FAC-458D-9193-CBB40B6CA0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298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cialpsychology.org/expts.htm" TargetMode="External"/><Relationship Id="rId2" Type="http://schemas.openxmlformats.org/officeDocument/2006/relationships/hyperlink" Target="http://psych.hanover.edu/research/exponne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Location of research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72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59929"/>
            <a:ext cx="10515600" cy="1325563"/>
          </a:xfrm>
        </p:spPr>
        <p:txBody>
          <a:bodyPr>
            <a:noAutofit/>
          </a:bodyPr>
          <a:lstStyle/>
          <a:p>
            <a:r>
              <a:rPr lang="en-GB" sz="5400" dirty="0" smtClean="0"/>
              <a:t>Which location would you recommend for the following research? Why?</a:t>
            </a:r>
            <a:endParaRPr lang="en-GB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364635"/>
            <a:ext cx="10515600" cy="3229577"/>
          </a:xfrm>
        </p:spPr>
        <p:txBody>
          <a:bodyPr>
            <a:normAutofit/>
          </a:bodyPr>
          <a:lstStyle/>
          <a:p>
            <a:r>
              <a:rPr lang="en-GB" sz="4800" dirty="0" smtClean="0"/>
              <a:t>Laboratory</a:t>
            </a:r>
          </a:p>
          <a:p>
            <a:r>
              <a:rPr lang="en-GB" sz="4800" dirty="0" smtClean="0"/>
              <a:t>Field</a:t>
            </a:r>
          </a:p>
          <a:p>
            <a:r>
              <a:rPr lang="en-GB" sz="4800" dirty="0" smtClean="0"/>
              <a:t>Online</a:t>
            </a:r>
            <a:endParaRPr lang="en-GB" sz="4800" dirty="0"/>
          </a:p>
        </p:txBody>
      </p:sp>
      <p:pic>
        <p:nvPicPr>
          <p:cNvPr id="4" name="Picture 2" descr="http://www.giswest.com/wp-content/uploads/2014/01/loc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090" y="3639845"/>
            <a:ext cx="6653750" cy="321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98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greatbarrierreefs.com.au/wp-content/uploads/YEAH-EAT-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359" y="1875113"/>
            <a:ext cx="6824230" cy="452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</a:t>
            </a:r>
            <a:r>
              <a:rPr lang="en-GB" dirty="0" smtClean="0"/>
              <a:t>o investigate if dugongs eat alone or in groups.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495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</a:t>
            </a:r>
            <a:r>
              <a:rPr lang="en-GB" dirty="0" smtClean="0"/>
              <a:t>o investigate the brain activity of infants when playing with toys.</a:t>
            </a:r>
            <a:endParaRPr lang="en-GB" dirty="0"/>
          </a:p>
        </p:txBody>
      </p:sp>
      <p:pic>
        <p:nvPicPr>
          <p:cNvPr id="6146" name="Picture 2" descr="Image result for psychological researc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261" y="1881046"/>
            <a:ext cx="8619478" cy="438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62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</a:t>
            </a:r>
            <a:r>
              <a:rPr lang="en-GB" dirty="0" smtClean="0"/>
              <a:t>o investigate the prevalence of racism.</a:t>
            </a:r>
            <a:endParaRPr lang="en-GB" dirty="0"/>
          </a:p>
        </p:txBody>
      </p:sp>
      <p:pic>
        <p:nvPicPr>
          <p:cNvPr id="819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068" y="1757779"/>
            <a:ext cx="637309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71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could I use this information in an exam?</a:t>
            </a:r>
            <a:br>
              <a:rPr lang="en-GB" dirty="0" smtClean="0"/>
            </a:br>
            <a:r>
              <a:rPr lang="en-GB" dirty="0"/>
              <a:t>AO1 </a:t>
            </a:r>
            <a:r>
              <a:rPr lang="en-GB" dirty="0" smtClean="0"/>
              <a:t>questions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4816"/>
            <a:ext cx="10515600" cy="4712147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GB" dirty="0" smtClean="0"/>
              <a:t>What is meant by field research? [2]</a:t>
            </a:r>
          </a:p>
          <a:p>
            <a:pPr marL="0" indent="0">
              <a:buNone/>
            </a:pPr>
            <a:r>
              <a:rPr lang="en-GB" i="1" dirty="0" smtClean="0"/>
              <a:t>Field research is when research is conducted in an </a:t>
            </a:r>
            <a:r>
              <a:rPr lang="en-GB" i="1" dirty="0"/>
              <a:t>environment that is likely to </a:t>
            </a:r>
            <a:r>
              <a:rPr lang="en-GB" i="1" dirty="0" smtClean="0"/>
              <a:t>be </a:t>
            </a:r>
            <a:r>
              <a:rPr lang="en-GB" i="1" dirty="0"/>
              <a:t>familiar to the participant but less controlled by the researcher. </a:t>
            </a:r>
            <a:r>
              <a:rPr lang="en-GB" i="1" dirty="0" smtClean="0"/>
              <a:t> For example, </a:t>
            </a:r>
            <a:r>
              <a:rPr lang="en-GB" i="1" dirty="0" err="1" smtClean="0"/>
              <a:t>Pilliavin’s</a:t>
            </a:r>
            <a:r>
              <a:rPr lang="en-GB" i="1" dirty="0" smtClean="0"/>
              <a:t> (1969) research on helping behaviour was conducted on the New York Subway. </a:t>
            </a:r>
            <a:endParaRPr lang="en-GB" i="1" dirty="0"/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100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9212"/>
            <a:ext cx="10515600" cy="957648"/>
          </a:xfrm>
        </p:spPr>
        <p:txBody>
          <a:bodyPr>
            <a:normAutofit fontScale="90000"/>
          </a:bodyPr>
          <a:lstStyle/>
          <a:p>
            <a:r>
              <a:rPr lang="en-GB" dirty="0"/>
              <a:t>How could I use this information in an exam</a:t>
            </a:r>
            <a:r>
              <a:rPr lang="en-GB" dirty="0" smtClean="0"/>
              <a:t>?</a:t>
            </a:r>
            <a:br>
              <a:rPr lang="en-GB" dirty="0" smtClean="0"/>
            </a:br>
            <a:r>
              <a:rPr lang="en-GB" dirty="0" smtClean="0"/>
              <a:t>AO2 questions</a:t>
            </a:r>
            <a:r>
              <a:rPr lang="en-GB" dirty="0">
                <a:solidFill>
                  <a:srgbClr val="FFFF00"/>
                </a:solidFill>
              </a:rPr>
              <a:t/>
            </a:r>
            <a:br>
              <a:rPr lang="en-GB" dirty="0">
                <a:solidFill>
                  <a:srgbClr val="FFFF00"/>
                </a:solidFill>
              </a:rPr>
            </a:b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Scenario - To </a:t>
            </a:r>
            <a:r>
              <a:rPr lang="en-GB" dirty="0"/>
              <a:t>investigate the prevalence of racism.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2</a:t>
            </a:r>
            <a:r>
              <a:rPr lang="en-GB" dirty="0"/>
              <a:t>. Explain </a:t>
            </a:r>
            <a:r>
              <a:rPr lang="en-GB" b="1" i="1" dirty="0"/>
              <a:t>two</a:t>
            </a:r>
            <a:r>
              <a:rPr lang="en-GB" dirty="0"/>
              <a:t> advantages of the researcher conducting </a:t>
            </a:r>
            <a:r>
              <a:rPr lang="en-GB" dirty="0" smtClean="0"/>
              <a:t>this research online. [2+2]</a:t>
            </a:r>
          </a:p>
          <a:p>
            <a:pPr marL="0" indent="0">
              <a:buNone/>
            </a:pPr>
            <a:r>
              <a:rPr lang="en-GB" i="1" dirty="0" smtClean="0"/>
              <a:t>One advantage is that it allows </a:t>
            </a:r>
            <a:r>
              <a:rPr lang="en-GB" i="1" dirty="0"/>
              <a:t>the researcher to access a potentially large and culturally diverse population </a:t>
            </a:r>
            <a:r>
              <a:rPr lang="en-GB" i="1" dirty="0" smtClean="0"/>
              <a:t>easily, therefore allowing a variety of people to offer their opinions about racism, rather than just people from one geographic location.</a:t>
            </a:r>
          </a:p>
          <a:p>
            <a:pPr marL="0" indent="0">
              <a:buNone/>
            </a:pPr>
            <a:r>
              <a:rPr lang="en-GB" i="1" dirty="0" smtClean="0"/>
              <a:t>Another advantage is that it may be more time and cost effective to conduct an online survey about racism, than if traditional pen/paper methods were used. </a:t>
            </a:r>
            <a:endParaRPr lang="en-GB" i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346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could I use this information in an exam?</a:t>
            </a:r>
            <a:br>
              <a:rPr lang="en-GB" dirty="0"/>
            </a:br>
            <a:r>
              <a:rPr lang="en-GB" dirty="0" smtClean="0"/>
              <a:t>AO3 </a:t>
            </a:r>
            <a:r>
              <a:rPr lang="en-GB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3. Explain why a psychologist would choose to conduct research in a laboratory rather than in the field. [4] </a:t>
            </a:r>
          </a:p>
          <a:p>
            <a:pPr marL="0" indent="0">
              <a:buNone/>
            </a:pPr>
            <a:r>
              <a:rPr lang="en-GB" i="1" dirty="0" smtClean="0"/>
              <a:t>By using a laboratory, the psychologist would be able to use technical equipment more easily than if they were in the field e.g. it would be impossible to use an MRI scanner in a coffee shop. In addition, the psychologist would be able to control confounding variables more easily in a laboratory as the experience each participant has would be easier to replicate than if it were done in the field.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31867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Which do you think is the best location to conduct research</a:t>
            </a:r>
            <a:r>
              <a:rPr lang="en-GB" dirty="0" smtClean="0"/>
              <a:t>? Why? </a:t>
            </a:r>
            <a:endParaRPr lang="en-GB" dirty="0"/>
          </a:p>
        </p:txBody>
      </p:sp>
      <p:pic>
        <p:nvPicPr>
          <p:cNvPr id="4" name="Picture 8" descr="http://www.port.ac.uk/media/courses/sports-science/slideshow-images/eye-tracking-equipment-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76" y="2009479"/>
            <a:ext cx="5287824" cy="240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ww.mavencie.com/web/wp-content/uploads/2012/01/marketresearch2-980x3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108" y="4531303"/>
            <a:ext cx="6333784" cy="232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themarketingdirectors.files.wordpress.com/2012/02/online_customer_researc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973" y="1273469"/>
            <a:ext cx="3945086" cy="295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64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nourishinggenius.com/wp-content/uploads/2015/04/Pearl-Jam-conce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34" y="1325322"/>
            <a:ext cx="4334494" cy="297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6029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i="1" dirty="0" smtClean="0"/>
              <a:t/>
            </a:r>
            <a:br>
              <a:rPr lang="en-GB" sz="3600" i="1" dirty="0" smtClean="0"/>
            </a:br>
            <a:r>
              <a:rPr lang="en-GB" sz="4000" i="1" dirty="0" smtClean="0"/>
              <a:t>Does your location influence your behaviour?</a:t>
            </a:r>
            <a:endParaRPr lang="en-GB" sz="4000" i="1" dirty="0"/>
          </a:p>
        </p:txBody>
      </p:sp>
      <p:pic>
        <p:nvPicPr>
          <p:cNvPr id="4100" name="Picture 4" descr="https://kingdomassociates.files.wordpress.com/2015/05/church-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246" y="1389981"/>
            <a:ext cx="4290640" cy="284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67520" y="4978407"/>
            <a:ext cx="1959429" cy="1010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028" name="Picture 4" descr="Image result for roof on the wit chica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657" y="3053918"/>
            <a:ext cx="3118060" cy="370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64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Location of research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For the exam you have to…</a:t>
            </a:r>
          </a:p>
          <a:p>
            <a:r>
              <a:rPr lang="en-GB" dirty="0" smtClean="0"/>
              <a:t>be able to define and give an example of research that uses each location (laboratory, field and online)</a:t>
            </a:r>
          </a:p>
          <a:p>
            <a:r>
              <a:rPr lang="en-GB" dirty="0"/>
              <a:t>b</a:t>
            </a:r>
            <a:r>
              <a:rPr lang="en-GB" dirty="0" smtClean="0"/>
              <a:t>e able to offer advantages and disadvantages of each location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 descr="http://www.giswest.com/wp-content/uploads/2014/01/loc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107" y="4171406"/>
            <a:ext cx="5554712" cy="268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01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Which type of research location is which?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684276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Where data is collected from the participant via a website or app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7030A0"/>
                </a:solidFill>
              </a:rPr>
              <a:t>Online research</a:t>
            </a:r>
            <a:endParaRPr lang="en-GB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GB" dirty="0"/>
              <a:t>This is when research is conducted in an environment that is controlled by the researcher and is likely to be unfamiliar to the participant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7030A0"/>
                </a:solidFill>
              </a:rPr>
              <a:t>Laboratory research</a:t>
            </a:r>
            <a:endParaRPr lang="en-GB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GB" dirty="0"/>
              <a:t>An environment that is likely to be more familiar to the participant but less </a:t>
            </a:r>
            <a:r>
              <a:rPr lang="en-GB" dirty="0" smtClean="0"/>
              <a:t>controlled by the researcher.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7030A0"/>
                </a:solidFill>
              </a:rPr>
              <a:t>Field research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  <a:hlinkClick r:id="rId2"/>
              </a:rPr>
              <a:t>http://</a:t>
            </a:r>
            <a:r>
              <a:rPr lang="en-GB" dirty="0" smtClean="0">
                <a:solidFill>
                  <a:srgbClr val="7030A0"/>
                </a:solidFill>
                <a:hlinkClick r:id="rId2"/>
              </a:rPr>
              <a:t>psych.hanover.edu/research/exponnet.html</a:t>
            </a:r>
            <a:endParaRPr lang="en-GB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  <a:hlinkClick r:id="rId3"/>
              </a:rPr>
              <a:t>https://</a:t>
            </a:r>
            <a:r>
              <a:rPr lang="en-GB" dirty="0" smtClean="0">
                <a:solidFill>
                  <a:srgbClr val="7030A0"/>
                </a:solidFill>
                <a:hlinkClick r:id="rId3"/>
              </a:rPr>
              <a:t>www.socialpsychology.org/expts.htm</a:t>
            </a:r>
            <a:endParaRPr lang="en-GB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</a:endParaRPr>
          </a:p>
          <a:p>
            <a:endParaRPr lang="en-GB" dirty="0"/>
          </a:p>
        </p:txBody>
      </p:sp>
      <p:pic>
        <p:nvPicPr>
          <p:cNvPr id="4100" name="Picture 4" descr="Image result for blanksignpos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3"/>
          <a:stretch/>
        </p:blipFill>
        <p:spPr bwMode="auto">
          <a:xfrm>
            <a:off x="8090263" y="1312725"/>
            <a:ext cx="3759018" cy="496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98580" y="1667868"/>
            <a:ext cx="2742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i="1" dirty="0" smtClean="0">
                <a:latin typeface="Comic Sans MS" panose="030F0702030302020204" pitchFamily="66" charset="0"/>
              </a:rPr>
              <a:t>Laboratory</a:t>
            </a:r>
            <a:endParaRPr lang="en-GB" sz="3600" i="1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27102" y="2391816"/>
            <a:ext cx="2220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 smtClean="0">
                <a:latin typeface="Comic Sans MS" panose="030F0702030302020204" pitchFamily="66" charset="0"/>
              </a:rPr>
              <a:t>Field</a:t>
            </a:r>
            <a:endParaRPr lang="en-GB" sz="3600" i="1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59429" y="3193380"/>
            <a:ext cx="2220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 smtClean="0">
                <a:latin typeface="Comic Sans MS" panose="030F0702030302020204" pitchFamily="66" charset="0"/>
              </a:rPr>
              <a:t>Online</a:t>
            </a:r>
            <a:endParaRPr lang="en-GB" sz="3600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00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What do you think the advantages and disadvantages are of conducting research in a laboratory?</a:t>
            </a:r>
            <a:endParaRPr lang="en-GB" dirty="0"/>
          </a:p>
        </p:txBody>
      </p:sp>
      <p:pic>
        <p:nvPicPr>
          <p:cNvPr id="1030" name="Picture 6" descr="https://upload.wikimedia.org/wikipedia/commons/thumb/9/96/Institut_of_Psychology_Szeged_EEG_Laboratory_3.jpg/159px-Institut_of_Psychology_Szeged_EEG_Laboratory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371" y="1588512"/>
            <a:ext cx="2587362" cy="388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port.ac.uk/media/courses/sports-science/slideshow-images/eye-tracking-equipment-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85" y="1998119"/>
            <a:ext cx="5287824" cy="240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mr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952" y="3643621"/>
            <a:ext cx="4673419" cy="321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47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What do you think the advantages and disadvantages </a:t>
            </a:r>
            <a:r>
              <a:rPr lang="en-GB" dirty="0" smtClean="0"/>
              <a:t>are </a:t>
            </a:r>
            <a:r>
              <a:rPr lang="en-GB" dirty="0"/>
              <a:t>of conducting research in </a:t>
            </a:r>
            <a:r>
              <a:rPr lang="en-GB" dirty="0" smtClean="0"/>
              <a:t>the field?</a:t>
            </a:r>
            <a:endParaRPr lang="en-GB" dirty="0"/>
          </a:p>
        </p:txBody>
      </p:sp>
      <p:pic>
        <p:nvPicPr>
          <p:cNvPr id="2052" name="Picture 4" descr="http://endtheneglect.org/wp-content/uploads/2013/06/HND13.0425.SABIN75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741" y="1618464"/>
            <a:ext cx="3782185" cy="252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mavencie.com/web/wp-content/uploads/2012/01/marketresearch2-980x3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508" y="4414423"/>
            <a:ext cx="6333784" cy="232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31" y="1788386"/>
            <a:ext cx="4612397" cy="345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51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What do you think the advantages and disadvantages </a:t>
            </a:r>
            <a:r>
              <a:rPr lang="en-GB" dirty="0" smtClean="0"/>
              <a:t>are </a:t>
            </a:r>
            <a:r>
              <a:rPr lang="en-GB" dirty="0"/>
              <a:t>of conducting research </a:t>
            </a:r>
            <a:br>
              <a:rPr lang="en-GB" dirty="0"/>
            </a:br>
            <a:r>
              <a:rPr lang="en-GB" dirty="0" smtClean="0"/>
              <a:t> online?</a:t>
            </a:r>
            <a:endParaRPr lang="en-GB" dirty="0"/>
          </a:p>
        </p:txBody>
      </p:sp>
      <p:pic>
        <p:nvPicPr>
          <p:cNvPr id="3076" name="Picture 4" descr="https://rmsbunkerblog.files.wordpress.com/2010/09/market-research-agency-in-syracuse-ny-zebra-resear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453" y="1334724"/>
            <a:ext cx="4240510" cy="281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dn.nocamels.com/wp-content/uploads/2014/01/bigstock-Young-man-taking-off-a-mask-31981589-996x49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4" r="26743" b="1"/>
          <a:stretch/>
        </p:blipFill>
        <p:spPr bwMode="auto">
          <a:xfrm>
            <a:off x="3774748" y="3680085"/>
            <a:ext cx="4642503" cy="317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themarketingdirectors.files.wordpress.com/2012/02/online_customer_researc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15" y="1308591"/>
            <a:ext cx="4380928" cy="328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85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0"/>
            <a:ext cx="10515600" cy="1199213"/>
          </a:xfrm>
        </p:spPr>
        <p:txBody>
          <a:bodyPr/>
          <a:lstStyle/>
          <a:p>
            <a:pPr algn="ctr"/>
            <a:r>
              <a:rPr lang="en-GB" dirty="0" smtClean="0"/>
              <a:t>Advantages of …?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375249"/>
              </p:ext>
            </p:extLst>
          </p:nvPr>
        </p:nvGraphicFramePr>
        <p:xfrm>
          <a:off x="838201" y="1199212"/>
          <a:ext cx="10314480" cy="3008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8160">
                  <a:extLst>
                    <a:ext uri="{9D8B030D-6E8A-4147-A177-3AD203B41FA5}">
                      <a16:colId xmlns:a16="http://schemas.microsoft.com/office/drawing/2014/main" val="2234023708"/>
                    </a:ext>
                  </a:extLst>
                </a:gridCol>
                <a:gridCol w="3438160">
                  <a:extLst>
                    <a:ext uri="{9D8B030D-6E8A-4147-A177-3AD203B41FA5}">
                      <a16:colId xmlns:a16="http://schemas.microsoft.com/office/drawing/2014/main" val="2980820040"/>
                    </a:ext>
                  </a:extLst>
                </a:gridCol>
                <a:gridCol w="3438160">
                  <a:extLst>
                    <a:ext uri="{9D8B030D-6E8A-4147-A177-3AD203B41FA5}">
                      <a16:colId xmlns:a16="http://schemas.microsoft.com/office/drawing/2014/main" val="3222497247"/>
                    </a:ext>
                  </a:extLst>
                </a:gridCol>
              </a:tblGrid>
              <a:tr h="722201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/>
                        <a:t>Laboratory</a:t>
                      </a:r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/>
                        <a:t>Field</a:t>
                      </a:r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/>
                        <a:t>Online</a:t>
                      </a:r>
                      <a:endParaRPr lang="en-GB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582462"/>
                  </a:ext>
                </a:extLst>
              </a:tr>
              <a:tr h="114331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855710"/>
                  </a:ext>
                </a:extLst>
              </a:tr>
              <a:tr h="114331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67231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72197" y="4208034"/>
            <a:ext cx="3433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 Allows the researcher to more easily control confounding or extraneous variables.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731177" y="5264702"/>
            <a:ext cx="3433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 Allows the researcher to more easily use equipment, such as an MRI scanner.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284689" y="5307045"/>
            <a:ext cx="3433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 By conducting research in a more natural environment, you may see more natural behaviour.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38201" y="4208034"/>
            <a:ext cx="34339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 smtClean="0"/>
              <a:t>1 Some research can’t be done in a laboratory, because of the nature of the behaviour e.g. </a:t>
            </a:r>
            <a:r>
              <a:rPr lang="en-GB" sz="1700" dirty="0"/>
              <a:t>anxiety when jumping out of an aircraft.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18685" y="4295875"/>
            <a:ext cx="3433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 Allows the researcher to access a potentially large and culturally diverse population easily.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1" y="5307045"/>
            <a:ext cx="343399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 smtClean="0"/>
              <a:t>2 Can be quite cost effective as both delivery and analysis costs are less than traditional questionnaires.</a:t>
            </a: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180454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-0.27969 -0.300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84" y="-1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-0.56341 -0.3192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77" y="-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0.28203 -0.3314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02" y="-1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-0.00156 -0.3231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6 L 0.5638 -0.4629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90" y="-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045E-16 L 0.00325 -0.1780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1" y="0"/>
            <a:ext cx="10515600" cy="1199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/>
              <a:t>Disadvantages of …?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626793"/>
              </p:ext>
            </p:extLst>
          </p:nvPr>
        </p:nvGraphicFramePr>
        <p:xfrm>
          <a:off x="838201" y="1199212"/>
          <a:ext cx="10314480" cy="3050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8160">
                  <a:extLst>
                    <a:ext uri="{9D8B030D-6E8A-4147-A177-3AD203B41FA5}">
                      <a16:colId xmlns:a16="http://schemas.microsoft.com/office/drawing/2014/main" val="2234023708"/>
                    </a:ext>
                  </a:extLst>
                </a:gridCol>
                <a:gridCol w="3438160">
                  <a:extLst>
                    <a:ext uri="{9D8B030D-6E8A-4147-A177-3AD203B41FA5}">
                      <a16:colId xmlns:a16="http://schemas.microsoft.com/office/drawing/2014/main" val="2980820040"/>
                    </a:ext>
                  </a:extLst>
                </a:gridCol>
                <a:gridCol w="3438160">
                  <a:extLst>
                    <a:ext uri="{9D8B030D-6E8A-4147-A177-3AD203B41FA5}">
                      <a16:colId xmlns:a16="http://schemas.microsoft.com/office/drawing/2014/main" val="3222497247"/>
                    </a:ext>
                  </a:extLst>
                </a:gridCol>
              </a:tblGrid>
              <a:tr h="760046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/>
                        <a:t>Laboratory</a:t>
                      </a:r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/>
                        <a:t>Field</a:t>
                      </a:r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/>
                        <a:t>Online</a:t>
                      </a:r>
                      <a:endParaRPr lang="en-GB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582462"/>
                  </a:ext>
                </a:extLst>
              </a:tr>
              <a:tr h="114522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855710"/>
                  </a:ext>
                </a:extLst>
              </a:tr>
              <a:tr h="114522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67231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72197" y="4208034"/>
            <a:ext cx="3433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 Participants are in an artificial environment and so may behave artificially.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731177" y="5264702"/>
            <a:ext cx="34339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 smtClean="0"/>
              <a:t>6 Some </a:t>
            </a:r>
            <a:r>
              <a:rPr lang="en-GB" sz="1700" dirty="0"/>
              <a:t>research can’t be done in a laboratory, because of the nature of the behaviour e.g. anxiety when jumping out of an aircraft.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4689" y="5307045"/>
            <a:ext cx="3433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 It makes it difficult for researchers to utilise large or delicate equipment.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38201" y="4208034"/>
            <a:ext cx="343399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 smtClean="0"/>
              <a:t>1 It is more difficult for the research to control for confounding or extraneous variables. </a:t>
            </a:r>
            <a:endParaRPr lang="en-GB" sz="1700" dirty="0"/>
          </a:p>
        </p:txBody>
      </p:sp>
      <p:sp>
        <p:nvSpPr>
          <p:cNvPr id="10" name="TextBox 9"/>
          <p:cNvSpPr txBox="1"/>
          <p:nvPr/>
        </p:nvSpPr>
        <p:spPr>
          <a:xfrm>
            <a:off x="7718685" y="4295875"/>
            <a:ext cx="3433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 Unclear if participants are really giving fully informed consent; greater debriefing problems.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1" y="5307045"/>
            <a:ext cx="3433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 Research tends to be surveys, measuring attitudes rather than observing actual behaviour.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220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6 L 0.5638 -0.462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90" y="-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045E-16 L 0.00325 -0.178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0.27981 -0.300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84" y="-1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-0.00156 -0.3231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-0.27969 -0.3004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84" y="-1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-0.56341 -0.3192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77" y="-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723</Words>
  <Application>Microsoft Office PowerPoint</Application>
  <PresentationFormat>Widescreen</PresentationFormat>
  <Paragraphs>64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Wingdings</vt:lpstr>
      <vt:lpstr>Office Theme</vt:lpstr>
      <vt:lpstr>Location of research</vt:lpstr>
      <vt:lpstr> Does your location influence your behaviour?</vt:lpstr>
      <vt:lpstr>Location of research</vt:lpstr>
      <vt:lpstr>Which type of research location is which?</vt:lpstr>
      <vt:lpstr>What do you think the advantages and disadvantages are of conducting research in a laboratory?</vt:lpstr>
      <vt:lpstr>What do you think the advantages and disadvantages are of conducting research in the field?</vt:lpstr>
      <vt:lpstr>What do you think the advantages and disadvantages are of conducting research   online?</vt:lpstr>
      <vt:lpstr>Advantages of …?</vt:lpstr>
      <vt:lpstr>PowerPoint Presentation</vt:lpstr>
      <vt:lpstr>Which location would you recommend for the following research? Why?</vt:lpstr>
      <vt:lpstr>To investigate if dugongs eat alone or in groups.</vt:lpstr>
      <vt:lpstr>To investigate the brain activity of infants when playing with toys.</vt:lpstr>
      <vt:lpstr>To investigate the prevalence of racism.</vt:lpstr>
      <vt:lpstr>How could I use this information in an exam? AO1 questions </vt:lpstr>
      <vt:lpstr>How could I use this information in an exam? AO2 questions </vt:lpstr>
      <vt:lpstr>How could I use this information in an exam? AO3 questions</vt:lpstr>
      <vt:lpstr>Which do you think is the best location to conduct research? Why?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Rhiannon Murray</dc:creator>
  <cp:lastModifiedBy>NBAS.RMurray</cp:lastModifiedBy>
  <cp:revision>22</cp:revision>
  <dcterms:created xsi:type="dcterms:W3CDTF">2017-09-27T12:16:54Z</dcterms:created>
  <dcterms:modified xsi:type="dcterms:W3CDTF">2020-02-10T09:20:10Z</dcterms:modified>
</cp:coreProperties>
</file>